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B0604020202020204" charset="0"/>
      <p:regular r:id="rId18"/>
      <p:bold r:id="rId19"/>
      <p:italic r:id="rId20"/>
      <p:boldItalic r:id="rId21"/>
    </p:embeddedFont>
    <p:embeddedFont>
      <p:font typeface="Montserrat"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5cb2cb00e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5cb2cb00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5cb2cb00e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5cb2cb00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cb2cb00e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cb2cb00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cb2cb00e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cb2cb00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5cb2cb00e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5cb2cb00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5cb2cb00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5cb2cb00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cb2cb00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cb2cb00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5cb2cb00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5cb2cb00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5cb2cb00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5cb2cb00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cb2cb00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cb2cb00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5cb2cb00e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5cb2cb00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cb2cb00e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cb2cb00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cocl.us/Geospatial_data"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377045" y="1578400"/>
            <a:ext cx="5177605"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Finding The Best Fit Neighbourhood</a:t>
            </a:r>
            <a:endParaRPr dirty="0"/>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By  Heta Patel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body" idx="1"/>
          </p:nvPr>
        </p:nvSpPr>
        <p:spPr>
          <a:xfrm>
            <a:off x="1211150" y="4251800"/>
            <a:ext cx="6936000" cy="5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Representative of Cluster 1</a:t>
            </a:r>
            <a:endParaRPr/>
          </a:p>
        </p:txBody>
      </p:sp>
      <p:pic>
        <p:nvPicPr>
          <p:cNvPr id="291" name="Google Shape;291;p26"/>
          <p:cNvPicPr preferRelativeResize="0"/>
          <p:nvPr/>
        </p:nvPicPr>
        <p:blipFill rotWithShape="1">
          <a:blip r:embed="rId3">
            <a:alphaModFix/>
          </a:blip>
          <a:srcRect t="17348"/>
          <a:stretch/>
        </p:blipFill>
        <p:spPr>
          <a:xfrm>
            <a:off x="3087938" y="610825"/>
            <a:ext cx="3182425" cy="330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txBox="1">
            <a:spLocks noGrp="1"/>
          </p:cNvSpPr>
          <p:nvPr>
            <p:ph type="body" idx="1"/>
          </p:nvPr>
        </p:nvSpPr>
        <p:spPr>
          <a:xfrm>
            <a:off x="1211150" y="4251800"/>
            <a:ext cx="6936000" cy="5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Representative of Cluster 2</a:t>
            </a:r>
            <a:endParaRPr/>
          </a:p>
        </p:txBody>
      </p:sp>
      <p:pic>
        <p:nvPicPr>
          <p:cNvPr id="297" name="Google Shape;297;p27"/>
          <p:cNvPicPr preferRelativeResize="0"/>
          <p:nvPr/>
        </p:nvPicPr>
        <p:blipFill rotWithShape="1">
          <a:blip r:embed="rId3">
            <a:alphaModFix/>
          </a:blip>
          <a:srcRect t="16226"/>
          <a:stretch/>
        </p:blipFill>
        <p:spPr>
          <a:xfrm>
            <a:off x="2617638" y="664350"/>
            <a:ext cx="4123024" cy="3306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body" idx="1"/>
          </p:nvPr>
        </p:nvSpPr>
        <p:spPr>
          <a:xfrm>
            <a:off x="1211150" y="4251800"/>
            <a:ext cx="6936000" cy="5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Representative of Cluster 3</a:t>
            </a:r>
            <a:endParaRPr/>
          </a:p>
        </p:txBody>
      </p:sp>
      <p:pic>
        <p:nvPicPr>
          <p:cNvPr id="303" name="Google Shape;303;p28"/>
          <p:cNvPicPr preferRelativeResize="0"/>
          <p:nvPr/>
        </p:nvPicPr>
        <p:blipFill rotWithShape="1">
          <a:blip r:embed="rId3">
            <a:alphaModFix/>
          </a:blip>
          <a:srcRect t="17039"/>
          <a:stretch/>
        </p:blipFill>
        <p:spPr>
          <a:xfrm>
            <a:off x="3024275" y="792950"/>
            <a:ext cx="3309750" cy="3274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txBox="1">
            <a:spLocks noGrp="1"/>
          </p:cNvSpPr>
          <p:nvPr>
            <p:ph type="body" idx="1"/>
          </p:nvPr>
        </p:nvSpPr>
        <p:spPr>
          <a:xfrm>
            <a:off x="1211150" y="4251800"/>
            <a:ext cx="6936000" cy="5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Representative of Cluster 4</a:t>
            </a:r>
            <a:endParaRPr/>
          </a:p>
        </p:txBody>
      </p:sp>
      <p:pic>
        <p:nvPicPr>
          <p:cNvPr id="309" name="Google Shape;309;p29"/>
          <p:cNvPicPr preferRelativeResize="0"/>
          <p:nvPr/>
        </p:nvPicPr>
        <p:blipFill rotWithShape="1">
          <a:blip r:embed="rId3">
            <a:alphaModFix/>
          </a:blip>
          <a:srcRect t="18400"/>
          <a:stretch/>
        </p:blipFill>
        <p:spPr>
          <a:xfrm>
            <a:off x="3033438" y="728650"/>
            <a:ext cx="3291425" cy="3220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0"/>
          <p:cNvSpPr txBox="1">
            <a:spLocks noGrp="1"/>
          </p:cNvSpPr>
          <p:nvPr>
            <p:ph type="body" idx="1"/>
          </p:nvPr>
        </p:nvSpPr>
        <p:spPr>
          <a:xfrm>
            <a:off x="1211150" y="4251800"/>
            <a:ext cx="6936000" cy="5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Representative of Cluster 5</a:t>
            </a:r>
            <a:endParaRPr/>
          </a:p>
        </p:txBody>
      </p:sp>
      <p:pic>
        <p:nvPicPr>
          <p:cNvPr id="315" name="Google Shape;315;p30"/>
          <p:cNvPicPr preferRelativeResize="0"/>
          <p:nvPr/>
        </p:nvPicPr>
        <p:blipFill rotWithShape="1">
          <a:blip r:embed="rId3">
            <a:alphaModFix/>
          </a:blip>
          <a:srcRect t="18513"/>
          <a:stretch/>
        </p:blipFill>
        <p:spPr>
          <a:xfrm>
            <a:off x="2958337" y="717925"/>
            <a:ext cx="3227325" cy="3269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 and </a:t>
            </a:r>
            <a:endParaRPr/>
          </a:p>
          <a:p>
            <a:pPr marL="0" lvl="0" indent="0" algn="l" rtl="0">
              <a:spcBef>
                <a:spcPts val="0"/>
              </a:spcBef>
              <a:spcAft>
                <a:spcPts val="0"/>
              </a:spcAft>
              <a:buNone/>
            </a:pPr>
            <a:r>
              <a:rPr lang="en-GB"/>
              <a:t>future directions</a:t>
            </a:r>
            <a:endParaRPr/>
          </a:p>
        </p:txBody>
      </p:sp>
      <p:sp>
        <p:nvSpPr>
          <p:cNvPr id="321" name="Google Shape;321;p31"/>
          <p:cNvSpPr txBox="1"/>
          <p:nvPr/>
        </p:nvSpPr>
        <p:spPr>
          <a:xfrm>
            <a:off x="1297500" y="1650225"/>
            <a:ext cx="3889800" cy="2807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Using this results a person X who wants to move to Toronto can choose a neighbourhood from different clusters. For choosing a particular cluster, X can analyze provided cluster's representative based on his/her preferences of venues.</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Each neighbourhood of the cluster is most likely to have similar characteristics as the cluster's representative.</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More cities can be added.</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Model can be improved with other values of k.</a:t>
            </a:r>
            <a:endParaRPr>
              <a:solidFill>
                <a:srgbClr val="FFFFFF"/>
              </a:solidFill>
              <a:latin typeface="Lato"/>
              <a:ea typeface="Lato"/>
              <a:cs typeface="Lato"/>
              <a:sym typeface="Lato"/>
            </a:endParaRPr>
          </a:p>
          <a:p>
            <a:pPr marL="45720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35" name="Google Shape;23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i="1"/>
              <a:t>Business Problem: </a:t>
            </a:r>
            <a:endParaRPr i="1"/>
          </a:p>
          <a:p>
            <a:pPr marL="0" lvl="0" indent="0" algn="l" rtl="0">
              <a:spcBef>
                <a:spcPts val="1600"/>
              </a:spcBef>
              <a:spcAft>
                <a:spcPts val="0"/>
              </a:spcAft>
              <a:buNone/>
            </a:pPr>
            <a:r>
              <a:rPr lang="en-GB"/>
              <a:t>People often find themselves in a situation where they are looking for a place to move to and they don’t have any reliable source to look for the best neighbourhood. People in that situation tend to go to online forums, ask someone for suggestions and use other means to conclude their decisions. </a:t>
            </a:r>
            <a:endParaRPr/>
          </a:p>
          <a:p>
            <a:pPr marL="0" lvl="0" indent="0" algn="l" rtl="0">
              <a:spcBef>
                <a:spcPts val="1600"/>
              </a:spcBef>
              <a:spcAft>
                <a:spcPts val="0"/>
              </a:spcAft>
              <a:buNone/>
            </a:pPr>
            <a:r>
              <a:rPr lang="en-GB"/>
              <a:t>For solving this problem, I will use the Foursquare location data to get the data of each neighbourhood and cluster them together.</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Objective:</a:t>
            </a:r>
            <a:r>
              <a:rPr lang="en-GB"/>
              <a:t> </a:t>
            </a:r>
            <a:endParaRPr/>
          </a:p>
        </p:txBody>
      </p:sp>
      <p:sp>
        <p:nvSpPr>
          <p:cNvPr id="241" name="Google Shape;241;p19"/>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To find a neighbourhood for person X who wants to move to Toronto based on his/her preferences of venues.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 and Stakeholders</a:t>
            </a:r>
            <a:endParaRPr/>
          </a:p>
        </p:txBody>
      </p:sp>
      <p:sp>
        <p:nvSpPr>
          <p:cNvPr id="247" name="Google Shape;247;p20"/>
          <p:cNvSpPr txBox="1">
            <a:spLocks noGrp="1"/>
          </p:cNvSpPr>
          <p:nvPr>
            <p:ph type="body" idx="1"/>
          </p:nvPr>
        </p:nvSpPr>
        <p:spPr>
          <a:xfrm>
            <a:off x="1297500" y="20584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A potential client could be someone who is looking for a neighbourhood to move to in Toronto.</a:t>
            </a:r>
            <a:endParaRPr>
              <a:solidFill>
                <a:srgbClr val="FFFFFF"/>
              </a:solidFill>
            </a:endParaRPr>
          </a:p>
          <a:p>
            <a:pPr marL="0" lvl="0" indent="0" algn="l" rtl="0">
              <a:spcBef>
                <a:spcPts val="1600"/>
              </a:spcBef>
              <a:spcAft>
                <a:spcPts val="0"/>
              </a:spcAft>
              <a:buNone/>
            </a:pPr>
            <a:r>
              <a:rPr lang="en-GB"/>
              <a:t>Stakeholders:</a:t>
            </a:r>
            <a:endParaRPr/>
          </a:p>
          <a:p>
            <a:pPr marL="457200" lvl="0" indent="-311150" algn="l" rtl="0">
              <a:spcBef>
                <a:spcPts val="1600"/>
              </a:spcBef>
              <a:spcAft>
                <a:spcPts val="0"/>
              </a:spcAft>
              <a:buSzPts val="1300"/>
              <a:buAutoNum type="arabicPeriod"/>
            </a:pPr>
            <a:r>
              <a:rPr lang="en-GB"/>
              <a:t>Government of Canada (to help an immigrant or a person who is looking for a neighbourhood to settle in Toronto).</a:t>
            </a:r>
            <a:endParaRPr/>
          </a:p>
          <a:p>
            <a:pPr marL="457200" lvl="0" indent="-311150" algn="l" rtl="0">
              <a:spcBef>
                <a:spcPts val="0"/>
              </a:spcBef>
              <a:spcAft>
                <a:spcPts val="0"/>
              </a:spcAft>
              <a:buSzPts val="1300"/>
              <a:buAutoNum type="arabicPeriod"/>
            </a:pPr>
            <a:r>
              <a:rPr lang="en-GB"/>
              <a:t>End user.</a:t>
            </a:r>
            <a:endParaRPr>
              <a:solidFill>
                <a:srgbClr val="FFFFFF"/>
              </a:solidFill>
            </a:endParaRPr>
          </a:p>
        </p:txBody>
      </p:sp>
      <p:pic>
        <p:nvPicPr>
          <p:cNvPr id="248" name="Google Shape;248;p20"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49" name="Google Shape;249;p20" descr="offset_comp_457517_edited2.jpg"/>
          <p:cNvPicPr preferRelativeResize="0"/>
          <p:nvPr/>
        </p:nvPicPr>
        <p:blipFill rotWithShape="1">
          <a:blip r:embed="rId4">
            <a:alphaModFix/>
          </a:blip>
          <a:srcRect l="28499" t="35784" r="21977" b="-10133"/>
          <a:stretch/>
        </p:blipFill>
        <p:spPr>
          <a:xfrm rot="-5400000">
            <a:off x="5780721" y="1416482"/>
            <a:ext cx="2504700" cy="2509500"/>
          </a:xfrm>
          <a:prstGeom prst="diagStripe">
            <a:avLst>
              <a:gd name="adj" fmla="val 50445"/>
            </a:avLst>
          </a:prstGeom>
          <a:noFill/>
          <a:ln>
            <a:noFill/>
          </a:ln>
        </p:spPr>
      </p:pic>
      <p:pic>
        <p:nvPicPr>
          <p:cNvPr id="250" name="Google Shape;250;p20"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51" name="Google Shape;251;p2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Why care?</a:t>
            </a:r>
            <a:endParaRPr sz="2800" dirty="0"/>
          </a:p>
        </p:txBody>
      </p:sp>
      <p:sp>
        <p:nvSpPr>
          <p:cNvPr id="257" name="Google Shape;257;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1600"/>
              </a:spcAft>
              <a:buNone/>
            </a:pPr>
            <a:r>
              <a:rPr lang="en-GB" dirty="0"/>
              <a:t>This project  will try to ease the whole process by providing reliable data and a mean that they can use to select a neighbourhood for the people of Toronto on the basis of their preferences of venues.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acquisition and cleaning</a:t>
            </a:r>
            <a:endParaRPr/>
          </a:p>
        </p:txBody>
      </p:sp>
      <p:sp>
        <p:nvSpPr>
          <p:cNvPr id="263" name="Google Shape;263;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GB"/>
              <a:t>List of postal codes of Canada: M from Wikipedia. (https://en.wikipedia.org/wiki/List_of_postal_codes_of_Canada:_M)</a:t>
            </a:r>
            <a:endParaRPr/>
          </a:p>
          <a:p>
            <a:pPr marL="457200" lvl="0" indent="-311150" algn="l" rtl="0">
              <a:spcBef>
                <a:spcPts val="0"/>
              </a:spcBef>
              <a:spcAft>
                <a:spcPts val="0"/>
              </a:spcAft>
              <a:buSzPts val="1300"/>
              <a:buAutoNum type="arabicPeriod"/>
            </a:pPr>
            <a:r>
              <a:rPr lang="en-GB"/>
              <a:t>Coordinates of the Toronto Neighbourhoods from csv file. (</a:t>
            </a:r>
            <a:r>
              <a:rPr lang="en-GB" u="sng">
                <a:solidFill>
                  <a:schemeClr val="hlink"/>
                </a:solidFill>
                <a:hlinkClick r:id="rId3"/>
              </a:rPr>
              <a:t>http://cocl.us/Geospatial_data</a:t>
            </a:r>
            <a:r>
              <a:rPr lang="en-GB"/>
              <a:t>)</a:t>
            </a:r>
            <a:endParaRPr/>
          </a:p>
          <a:p>
            <a:pPr marL="457200" lvl="0" indent="-311150" algn="l" rtl="0">
              <a:spcBef>
                <a:spcPts val="0"/>
              </a:spcBef>
              <a:spcAft>
                <a:spcPts val="0"/>
              </a:spcAft>
              <a:buSzPts val="1300"/>
              <a:buAutoNum type="arabicPeriod"/>
            </a:pPr>
            <a:r>
              <a:rPr lang="en-GB"/>
              <a:t>Foursquare Location data. (http://foursquare.com/)</a:t>
            </a:r>
            <a:endParaRPr/>
          </a:p>
          <a:p>
            <a:pPr marL="457200" lvl="0" indent="-311150" algn="l" rtl="0">
              <a:spcBef>
                <a:spcPts val="0"/>
              </a:spcBef>
              <a:spcAft>
                <a:spcPts val="0"/>
              </a:spcAft>
              <a:buSzPts val="1300"/>
              <a:buAutoNum type="arabicPeriod"/>
            </a:pPr>
            <a:r>
              <a:rPr lang="en-GB"/>
              <a:t>Cleaned data had 3 features.</a:t>
            </a:r>
            <a:endParaRPr/>
          </a:p>
          <a:p>
            <a:pPr marL="457200" lvl="0" indent="-311150" algn="l" rtl="0">
              <a:spcBef>
                <a:spcPts val="0"/>
              </a:spcBef>
              <a:spcAft>
                <a:spcPts val="0"/>
              </a:spcAft>
              <a:buSzPts val="1300"/>
              <a:buAutoNum type="arabicPeriod"/>
            </a:pPr>
            <a:r>
              <a:rPr lang="en-GB"/>
              <a:t>Rows which were not available were removed.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K-means clustering for clustering the neighbourhoods</a:t>
            </a:r>
            <a:endParaRPr/>
          </a:p>
          <a:p>
            <a:pPr marL="0" lvl="0" indent="0" algn="l" rtl="0">
              <a:spcBef>
                <a:spcPts val="0"/>
              </a:spcBef>
              <a:spcAft>
                <a:spcPts val="0"/>
              </a:spcAft>
              <a:buNone/>
            </a:pPr>
            <a:endParaRPr/>
          </a:p>
        </p:txBody>
      </p:sp>
      <p:sp>
        <p:nvSpPr>
          <p:cNvPr id="269" name="Google Shape;269;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Based on the basis of common venues k-means clustering Machine Learning is used, which is unsupervised, in order to cluster the neighbourhoods together.</a:t>
            </a:r>
            <a:endParaRPr>
              <a:solidFill>
                <a:schemeClr val="dk2"/>
              </a:solidFill>
            </a:endParaRPr>
          </a:p>
          <a:p>
            <a:pPr marL="0" lvl="0" indent="0" algn="l" rtl="0">
              <a:spcBef>
                <a:spcPts val="1600"/>
              </a:spcBef>
              <a:spcAft>
                <a:spcPts val="0"/>
              </a:spcAft>
              <a:buNone/>
            </a:pPr>
            <a:r>
              <a:rPr lang="en-GB">
                <a:solidFill>
                  <a:schemeClr val="dk2"/>
                </a:solidFill>
              </a:rPr>
              <a:t>K = 5 was selected to go with.</a:t>
            </a:r>
            <a:endParaRPr>
              <a:solidFill>
                <a:schemeClr val="dk2"/>
              </a:solidFill>
            </a:endParaRPr>
          </a:p>
          <a:p>
            <a:pPr marL="0" lvl="0" indent="0" algn="l" rtl="0">
              <a:spcBef>
                <a:spcPts val="1600"/>
              </a:spcBef>
              <a:spcAft>
                <a:spcPts val="1600"/>
              </a:spcAft>
              <a:buNone/>
            </a:pP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body" idx="1"/>
          </p:nvPr>
        </p:nvSpPr>
        <p:spPr>
          <a:xfrm>
            <a:off x="1014125" y="4305375"/>
            <a:ext cx="7115700" cy="5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Visualization of different clusters</a:t>
            </a:r>
            <a:endParaRPr/>
          </a:p>
        </p:txBody>
      </p:sp>
      <p:pic>
        <p:nvPicPr>
          <p:cNvPr id="275" name="Google Shape;275;p24"/>
          <p:cNvPicPr preferRelativeResize="0"/>
          <p:nvPr/>
        </p:nvPicPr>
        <p:blipFill>
          <a:blip r:embed="rId3">
            <a:alphaModFix/>
          </a:blip>
          <a:stretch>
            <a:fillRect/>
          </a:stretch>
        </p:blipFill>
        <p:spPr>
          <a:xfrm>
            <a:off x="1014188" y="304800"/>
            <a:ext cx="7115622" cy="400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body" idx="1"/>
          </p:nvPr>
        </p:nvSpPr>
        <p:spPr>
          <a:xfrm>
            <a:off x="1154900" y="4273400"/>
            <a:ext cx="6936000" cy="5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Clusters</a:t>
            </a:r>
            <a:endParaRPr/>
          </a:p>
        </p:txBody>
      </p:sp>
      <p:pic>
        <p:nvPicPr>
          <p:cNvPr id="281" name="Google Shape;281;p25"/>
          <p:cNvPicPr preferRelativeResize="0"/>
          <p:nvPr/>
        </p:nvPicPr>
        <p:blipFill rotWithShape="1">
          <a:blip r:embed="rId3">
            <a:alphaModFix/>
          </a:blip>
          <a:srcRect r="63416" b="6533"/>
          <a:stretch/>
        </p:blipFill>
        <p:spPr>
          <a:xfrm>
            <a:off x="1154900" y="452450"/>
            <a:ext cx="3233748" cy="1980000"/>
          </a:xfrm>
          <a:prstGeom prst="rect">
            <a:avLst/>
          </a:prstGeom>
          <a:noFill/>
          <a:ln>
            <a:noFill/>
          </a:ln>
        </p:spPr>
      </p:pic>
      <p:pic>
        <p:nvPicPr>
          <p:cNvPr id="282" name="Google Shape;282;p25"/>
          <p:cNvPicPr preferRelativeResize="0"/>
          <p:nvPr/>
        </p:nvPicPr>
        <p:blipFill rotWithShape="1">
          <a:blip r:embed="rId4">
            <a:alphaModFix/>
          </a:blip>
          <a:srcRect r="63415" b="9024"/>
          <a:stretch/>
        </p:blipFill>
        <p:spPr>
          <a:xfrm>
            <a:off x="4755350" y="452450"/>
            <a:ext cx="3233750" cy="1058475"/>
          </a:xfrm>
          <a:prstGeom prst="rect">
            <a:avLst/>
          </a:prstGeom>
          <a:noFill/>
          <a:ln>
            <a:noFill/>
          </a:ln>
        </p:spPr>
      </p:pic>
      <p:pic>
        <p:nvPicPr>
          <p:cNvPr id="283" name="Google Shape;283;p25"/>
          <p:cNvPicPr preferRelativeResize="0"/>
          <p:nvPr/>
        </p:nvPicPr>
        <p:blipFill rotWithShape="1">
          <a:blip r:embed="rId5">
            <a:alphaModFix/>
          </a:blip>
          <a:srcRect r="63206" b="53093"/>
          <a:stretch/>
        </p:blipFill>
        <p:spPr>
          <a:xfrm>
            <a:off x="1154900" y="2584850"/>
            <a:ext cx="3233751" cy="1364699"/>
          </a:xfrm>
          <a:prstGeom prst="rect">
            <a:avLst/>
          </a:prstGeom>
          <a:noFill/>
          <a:ln>
            <a:noFill/>
          </a:ln>
        </p:spPr>
      </p:pic>
      <p:pic>
        <p:nvPicPr>
          <p:cNvPr id="284" name="Google Shape;284;p25"/>
          <p:cNvPicPr preferRelativeResize="0"/>
          <p:nvPr/>
        </p:nvPicPr>
        <p:blipFill rotWithShape="1">
          <a:blip r:embed="rId6">
            <a:alphaModFix/>
          </a:blip>
          <a:srcRect r="65573"/>
          <a:stretch/>
        </p:blipFill>
        <p:spPr>
          <a:xfrm>
            <a:off x="4755350" y="1649525"/>
            <a:ext cx="3233748" cy="858600"/>
          </a:xfrm>
          <a:prstGeom prst="rect">
            <a:avLst/>
          </a:prstGeom>
          <a:noFill/>
          <a:ln>
            <a:noFill/>
          </a:ln>
        </p:spPr>
      </p:pic>
      <p:pic>
        <p:nvPicPr>
          <p:cNvPr id="285" name="Google Shape;285;p25"/>
          <p:cNvPicPr preferRelativeResize="0"/>
          <p:nvPr/>
        </p:nvPicPr>
        <p:blipFill rotWithShape="1">
          <a:blip r:embed="rId7">
            <a:alphaModFix/>
          </a:blip>
          <a:srcRect r="62890"/>
          <a:stretch/>
        </p:blipFill>
        <p:spPr>
          <a:xfrm>
            <a:off x="4755350" y="2646725"/>
            <a:ext cx="3233748" cy="10445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434</Words>
  <Application>Microsoft Office PowerPoint</Application>
  <PresentationFormat>On-screen Show (16:9)</PresentationFormat>
  <Paragraphs>38</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Lato</vt:lpstr>
      <vt:lpstr>Montserrat</vt:lpstr>
      <vt:lpstr>Arial</vt:lpstr>
      <vt:lpstr>Focus</vt:lpstr>
      <vt:lpstr>Finding The Best Fit Neighbourhood</vt:lpstr>
      <vt:lpstr>Introduction</vt:lpstr>
      <vt:lpstr>Objective: </vt:lpstr>
      <vt:lpstr>Target audience and Stakeholders</vt:lpstr>
      <vt:lpstr>Why care?</vt:lpstr>
      <vt:lpstr>Data acquisition and cleaning</vt:lpstr>
      <vt:lpstr>K-means clustering for clustering the neighbourhoods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Best Fit Neighbourhood</dc:title>
  <cp:lastModifiedBy>Heta Patel</cp:lastModifiedBy>
  <cp:revision>2</cp:revision>
  <dcterms:modified xsi:type="dcterms:W3CDTF">2020-05-03T07:09:52Z</dcterms:modified>
</cp:coreProperties>
</file>